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89" r:id="rId1"/>
    <p:sldMasterId id="2147483690" r:id="rId2"/>
  </p:sldMasterIdLst>
  <p:notesMasterIdLst>
    <p:notesMasterId r:id="rId9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</p:sldIdLst>
  <p:sldSz cx="9144000" cy="5143500" type="screen16x9"/>
  <p:notesSz cx="6858000" cy="9144000"/>
  <p:embeddedFontLst>
    <p:embeddedFont>
      <p:font typeface="IBM Plex Mono" panose="020B0509050203000203" pitchFamily="49" charset="0"/>
      <p:regular r:id="rId91"/>
      <p:bold r:id="rId92"/>
      <p:italic r:id="rId93"/>
      <p:boldItalic r:id="rId94"/>
    </p:embeddedFont>
    <p:embeddedFont>
      <p:font typeface="IBM Plex Mono Medium" panose="020B0609050203000203" pitchFamily="49" charset="0"/>
      <p:regular r:id="rId95"/>
      <p:bold r:id="rId96"/>
      <p:italic r:id="rId97"/>
      <p:boldItalic r:id="rId98"/>
    </p:embeddedFont>
    <p:embeddedFont>
      <p:font typeface="Public Sans" panose="020B0604020202020204" charset="0"/>
      <p:regular r:id="rId99"/>
      <p:bold r:id="rId100"/>
      <p:italic r:id="rId101"/>
      <p:boldItalic r:id="rId102"/>
    </p:embeddedFont>
    <p:embeddedFont>
      <p:font typeface="Public Sans ExtraBold" panose="020B0604020202020204" charset="0"/>
      <p:bold r:id="rId103"/>
      <p:italic r:id="rId104"/>
      <p:boldItalic r:id="rId105"/>
    </p:embeddedFont>
    <p:embeddedFont>
      <p:font typeface="Public Sans ExtraLight" panose="020B0604020202020204" charset="0"/>
      <p:regular r:id="rId106"/>
      <p:bold r:id="rId107"/>
      <p:italic r:id="rId108"/>
      <p:boldItalic r:id="rId109"/>
    </p:embeddedFont>
    <p:embeddedFont>
      <p:font typeface="Public Sans Light" panose="020B0604020202020204" charset="0"/>
      <p:regular r:id="rId110"/>
      <p:bold r:id="rId111"/>
      <p:italic r:id="rId112"/>
      <p:boldItalic r:id="rId113"/>
    </p:embeddedFont>
    <p:embeddedFont>
      <p:font typeface="Public Sans Medium" panose="020B0604020202020204" charset="0"/>
      <p:regular r:id="rId114"/>
      <p:bold r:id="rId115"/>
      <p:italic r:id="rId116"/>
      <p:boldItalic r:id="rId117"/>
    </p:embeddedFont>
    <p:embeddedFont>
      <p:font typeface="Public Sans Thin" panose="020B0604020202020204" charset="0"/>
      <p:regular r:id="rId118"/>
      <p:bold r:id="rId119"/>
      <p:italic r:id="rId120"/>
      <p:boldItalic r:id="rId1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0"/>
    <p:restoredTop sz="94674"/>
  </p:normalViewPr>
  <p:slideViewPr>
    <p:cSldViewPr snapToGrid="0">
      <p:cViewPr varScale="1">
        <p:scale>
          <a:sx n="142" d="100"/>
          <a:sy n="142" d="100"/>
        </p:scale>
        <p:origin x="750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font" Target="fonts/font27.fntdata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font" Target="fonts/font22.fntdata"/><Relationship Id="rId16" Type="http://schemas.openxmlformats.org/officeDocument/2006/relationships/slide" Target="slides/slide14.xml"/><Relationship Id="rId107" Type="http://schemas.openxmlformats.org/officeDocument/2006/relationships/font" Target="fonts/font17.fntdata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font" Target="fonts/font12.fntdata"/><Relationship Id="rId123" Type="http://schemas.openxmlformats.org/officeDocument/2006/relationships/presProps" Target="presProps.xml"/><Relationship Id="rId5" Type="http://schemas.openxmlformats.org/officeDocument/2006/relationships/slide" Target="slides/slide3.xml"/><Relationship Id="rId90" Type="http://schemas.openxmlformats.org/officeDocument/2006/relationships/notesMaster" Target="notesMasters/notesMaster1.xml"/><Relationship Id="rId95" Type="http://schemas.openxmlformats.org/officeDocument/2006/relationships/font" Target="fonts/font5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font" Target="fonts/font23.fntdata"/><Relationship Id="rId118" Type="http://schemas.openxmlformats.org/officeDocument/2006/relationships/font" Target="fonts/font28.fntdata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font" Target="fonts/font13.fntdata"/><Relationship Id="rId108" Type="http://schemas.openxmlformats.org/officeDocument/2006/relationships/font" Target="fonts/font18.fntdata"/><Relationship Id="rId124" Type="http://schemas.openxmlformats.org/officeDocument/2006/relationships/viewProps" Target="viewProps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font" Target="fonts/font1.fntdata"/><Relationship Id="rId96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font" Target="fonts/font24.fntdata"/><Relationship Id="rId119" Type="http://schemas.openxmlformats.org/officeDocument/2006/relationships/font" Target="fonts/font29.fntdata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font" Target="fonts/font19.fntdata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font" Target="fonts/font7.fntdata"/><Relationship Id="rId104" Type="http://schemas.openxmlformats.org/officeDocument/2006/relationships/font" Target="fonts/font14.fntdata"/><Relationship Id="rId120" Type="http://schemas.openxmlformats.org/officeDocument/2006/relationships/font" Target="fonts/font30.fntdata"/><Relationship Id="rId125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font" Target="fonts/font20.fntdata"/><Relationship Id="rId115" Type="http://schemas.openxmlformats.org/officeDocument/2006/relationships/font" Target="fonts/font25.fntdata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font" Target="fonts/font10.fntdata"/><Relationship Id="rId105" Type="http://schemas.openxmlformats.org/officeDocument/2006/relationships/font" Target="fonts/font15.fntdata"/><Relationship Id="rId12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3.fntdata"/><Relationship Id="rId98" Type="http://schemas.openxmlformats.org/officeDocument/2006/relationships/font" Target="fonts/font8.fntdata"/><Relationship Id="rId121" Type="http://schemas.openxmlformats.org/officeDocument/2006/relationships/font" Target="fonts/font31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font" Target="fonts/font26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font" Target="fonts/font21.fntdata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font" Target="fonts/font16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font" Target="fonts/font4.fntdata"/><Relationship Id="rId99" Type="http://schemas.openxmlformats.org/officeDocument/2006/relationships/font" Target="fonts/font9.fntdata"/><Relationship Id="rId101" Type="http://schemas.openxmlformats.org/officeDocument/2006/relationships/font" Target="fonts/font11.fntdata"/><Relationship Id="rId122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45af80a16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45af80a16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65e0c4a84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65e0c4a84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65e0c4a84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65e0c4a84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65e0c4a845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65e0c4a845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65e0c4a845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65e0c4a845_0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65e0c4a845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65e0c4a845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65e0c4a845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65e0c4a845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65e0c4a845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65e0c4a845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65e0c4a845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65e0c4a845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65e0c4a845_0_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65e0c4a845_0_4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65e0c4a845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65e0c4a845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b3ab2e8b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b3ab2e8b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65e0c4a845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65e0c4a845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ad2144292b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ad2144292b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65e0c4a845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65e0c4a845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65e0c4a84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65e0c4a84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65e0c4a84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65e0c4a84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65e0c4a845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65e0c4a845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65e0c4a84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65e0c4a84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65e0c4a845_0_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65e0c4a845_0_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65e0c4a845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265e0c4a845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65e0c4a845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65e0c4a845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08c9ccee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08c9ccee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65e0c4a845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65e0c4a845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65e0c4a845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265e0c4a845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65e0c4a84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65e0c4a845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265e0c4a845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265e0c4a845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65e0c4a845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65e0c4a845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65e0c4a845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65e0c4a845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65e0c4a845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265e0c4a845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65e0c4a845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265e0c4a845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65e0c4a845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265e0c4a845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65e0c4a845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65e0c4a845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ad214429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ad214429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65e0c4a845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65e0c4a845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65e0c4a845_0_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265e0c4a845_0_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65e0c4a845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265e0c4a845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ad2144292b_0_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ad2144292b_0_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265e0c4a84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265e0c4a84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65e0c4a84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265e0c4a84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2ad2144292b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2ad2144292b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b034bf2f1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2b034bf2f1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b034bf2f1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b034bf2f1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65e0c4a845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65e0c4a845_0_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ad2144292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ad2144292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65e0c4a845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65e0c4a845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65e0c4a845_0_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65e0c4a845_0_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65e0c4a845_0_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65e0c4a845_0_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265e0c4a845_0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265e0c4a845_0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65e0c4a845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65e0c4a845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b034bf2f1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2b034bf2f1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65e0c4a845_0_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265e0c4a845_0_6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265e0c4a845_0_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265e0c4a845_0_6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265e0c4a845_0_6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265e0c4a845_0_6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65e0c4a845_0_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265e0c4a845_0_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d2144292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ad2144292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b01672f21c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b01672f21c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2ad2144292b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2ad2144292b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ae52b9604a_1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2ae52b9604a_1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ae52b9604a_1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ae52b9604a_1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ae52b9604a_1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2ae52b9604a_1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ae52b9604a_1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ae52b9604a_1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2ae52b9604a_1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2ae52b9604a_1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2ae52b9604a_1_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2ae52b9604a_1_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ae52b9604a_1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ae52b9604a_1_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2ae52b9604a_1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2ae52b9604a_1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d2144292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ad2144292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2ae52b9604a_1_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2ae52b9604a_1_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2ae52b9604a_1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2ae52b9604a_1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2ae52b9604a_1_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2ae52b9604a_1_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2ae52b9604a_1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2ae52b9604a_1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2ae52b9604a_1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2ae52b9604a_1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2ae52b9604a_1_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2ae52b9604a_1_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2ae52b9604a_1_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2ae52b9604a_1_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b01672f21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2b01672f21c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2b034bf2f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2b034bf2f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2ad2144292b_0_1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2ad2144292b_0_1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ad2144292b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ad2144292b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2b034bf2f1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2b034bf2f1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2b034bf2f1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2b034bf2f1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2ad2144292b_0_1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2ad2144292b_0_1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2b034bf2f1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2b034bf2f1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2b034bf2f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2b034bf2f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2b034bf2f1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2b034bf2f1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2b3ab2e8b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12b3ab2e8b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12b3ab2e8b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12b3ab2e8b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ad2144292b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ad2144292b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1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8" name="Google Shape;68;p12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78" name="Google Shape;78;p14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9" name="Google Shape;89;p16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Font typeface="Public Sans Light"/>
              <a:buChar char="●"/>
              <a:defRPr sz="2400" b="0">
                <a:latin typeface="Public Sans Light"/>
                <a:ea typeface="Public Sans Light"/>
                <a:cs typeface="Public Sans Light"/>
                <a:sym typeface="Public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head">
  <p:cSld name="TITLE_AND_BODY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BLANK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2"/>
          <p:cNvSpPr>
            <a:spLocks noGrp="1"/>
          </p:cNvSpPr>
          <p:nvPr>
            <p:ph type="pic" idx="2"/>
          </p:nvPr>
        </p:nvSpPr>
        <p:spPr>
          <a:xfrm>
            <a:off x="-47134" y="-668034"/>
            <a:ext cx="9229800" cy="51918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17" name="Google Shape;117;p23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24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24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24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24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24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3" name="Google Shape;143;p27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8" name="Google Shape;148;p28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53" name="Google Shape;153;p29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54" name="Google Shape;154;p29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55" name="Google Shape;155;p29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2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6" name="Google Shape;166;p32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70" name="Google Shape;170;p33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4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4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176" name="Google Shape;176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80" name="Google Shape;180;p35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6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6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84" name="Google Shape;184;p36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85" name="Google Shape;185;p36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7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7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89" name="Google Shape;189;p37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8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6" name="Google Shape;19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0" name="Google Shape;200;p4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1" name="Google Shape;201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5 Items">
  <p:cSld name="CUSTOM_4_3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668400" y="10485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668400" y="15738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3"/>
          </p:nvPr>
        </p:nvSpPr>
        <p:spPr>
          <a:xfrm>
            <a:off x="668400" y="20941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4"/>
          </p:nvPr>
        </p:nvSpPr>
        <p:spPr>
          <a:xfrm>
            <a:off x="668400" y="26122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6"/>
          </p:nvPr>
        </p:nvSpPr>
        <p:spPr>
          <a:xfrm>
            <a:off x="668400" y="313966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06" name="Google Shape;206;p42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9" name="Google Shape;209;p43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0" name="Google Shape;210;p43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1" name="Google Shape;211;p43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2" name="Google Shape;212;p43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43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3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43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16" name="Google Shape;21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mple title and text">
  <p:cSld name="CUSTOM_4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ist">
  <p:cSld name="CUSTOM_4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93192" y="310896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633125" y="1420075"/>
            <a:ext cx="7842600" cy="2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: 3 items">
  <p:cSld name="CUSTOM_4_1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65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48" name="Google Shape;48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4646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33434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51" name="Google Shape;51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8921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6"/>
          </p:nvPr>
        </p:nvSpPr>
        <p:spPr>
          <a:xfrm>
            <a:off x="6220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138" name="Google Shape;13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4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Monthly Call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25" name="Google Shape;225;p44"/>
          <p:cNvSpPr txBox="1">
            <a:spLocks noGrp="1"/>
          </p:cNvSpPr>
          <p:nvPr>
            <p:ph type="subTitle" idx="1"/>
          </p:nvPr>
        </p:nvSpPr>
        <p:spPr>
          <a:xfrm>
            <a:off x="311575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January 2024</a:t>
            </a:r>
            <a:endParaRPr/>
          </a:p>
        </p:txBody>
      </p:sp>
      <p:pic>
        <p:nvPicPr>
          <p:cNvPr id="226" name="Google Shape;226;p44" descr="USWDS logo: Five triangles forming a pentag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65" r="455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</p:spPr>
      </p:pic>
      <p:sp>
        <p:nvSpPr>
          <p:cNvPr id="228" name="Google Shape;22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3.8.0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Coming in January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00" name="Google Shape;300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Quarterly roadmap update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06" name="Google Shape;306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Roadmap update: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Web components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3" name="Google Shape;313;p5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Mature Beta: </a:t>
            </a:r>
            <a:b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October 2024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14" name="Google Shape;314;p55"/>
          <p:cNvSpPr txBox="1">
            <a:spLocks noGrp="1"/>
          </p:cNvSpPr>
          <p:nvPr>
            <p:ph type="body" idx="2"/>
          </p:nvPr>
        </p:nvSpPr>
        <p:spPr>
          <a:xfrm>
            <a:off x="4509900" y="25948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Upcoming milestones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Plan for working group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Plan for sequencing/scheduling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February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Requirements draft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March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Release core components alpha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June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Form components beta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315" name="Google Shape;315;p5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89800" y="1148475"/>
            <a:ext cx="243900" cy="2991775"/>
            <a:chOff x="4189800" y="1148475"/>
            <a:chExt cx="243900" cy="2991775"/>
          </a:xfrm>
        </p:grpSpPr>
        <p:cxnSp>
          <p:nvCxnSpPr>
            <p:cNvPr id="316" name="Google Shape;316;p55"/>
            <p:cNvCxnSpPr>
              <a:stCxn id="317" idx="4"/>
              <a:endCxn id="318" idx="0"/>
            </p:cNvCxnSpPr>
            <p:nvPr/>
          </p:nvCxnSpPr>
          <p:spPr>
            <a:xfrm>
              <a:off x="4311750" y="1392375"/>
              <a:ext cx="0" cy="25041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7" name="Google Shape;317;p55"/>
            <p:cNvSpPr/>
            <p:nvPr/>
          </p:nvSpPr>
          <p:spPr>
            <a:xfrm>
              <a:off x="4189800" y="114847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9" name="Google Shape;319;p55"/>
            <p:cNvSpPr/>
            <p:nvPr/>
          </p:nvSpPr>
          <p:spPr>
            <a:xfrm>
              <a:off x="4189800" y="18128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20" name="Google Shape;320;p55"/>
            <p:cNvSpPr/>
            <p:nvPr/>
          </p:nvSpPr>
          <p:spPr>
            <a:xfrm>
              <a:off x="4189800" y="247712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21" name="Google Shape;321;p55"/>
            <p:cNvSpPr/>
            <p:nvPr/>
          </p:nvSpPr>
          <p:spPr>
            <a:xfrm>
              <a:off x="4189800" y="32119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8" name="Google Shape;318;p55"/>
            <p:cNvSpPr/>
            <p:nvPr/>
          </p:nvSpPr>
          <p:spPr>
            <a:xfrm>
              <a:off x="4189800" y="389635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322" name="Google Shape;322;p5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148475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3" name="Google Shape;323;p5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812800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2" name="Google Shape;312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12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Roadmap update: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JSON tokens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0" name="Google Shape;330;p56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Mature Beta:</a:t>
            </a:r>
            <a:b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October 2024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31" name="Google Shape;331;p56"/>
          <p:cNvSpPr txBox="1">
            <a:spLocks noGrp="1"/>
          </p:cNvSpPr>
          <p:nvPr>
            <p:ph type="body" idx="2"/>
          </p:nvPr>
        </p:nvSpPr>
        <p:spPr>
          <a:xfrm>
            <a:off x="4509900" y="25948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Upcoming milestones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Finish landscape analysis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Finalize data structure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April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Our site powered by JSON tokens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May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Theme and state tokens converted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May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Demo color tokens in style dictionary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332" name="Google Shape;332;p5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89800" y="1148475"/>
            <a:ext cx="243900" cy="2991775"/>
            <a:chOff x="4189800" y="1148475"/>
            <a:chExt cx="243900" cy="2991775"/>
          </a:xfrm>
        </p:grpSpPr>
        <p:cxnSp>
          <p:nvCxnSpPr>
            <p:cNvPr id="333" name="Google Shape;333;p56"/>
            <p:cNvCxnSpPr>
              <a:stCxn id="334" idx="4"/>
              <a:endCxn id="335" idx="0"/>
            </p:cNvCxnSpPr>
            <p:nvPr/>
          </p:nvCxnSpPr>
          <p:spPr>
            <a:xfrm>
              <a:off x="4311750" y="1392375"/>
              <a:ext cx="0" cy="25041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34" name="Google Shape;334;p56"/>
            <p:cNvSpPr/>
            <p:nvPr/>
          </p:nvSpPr>
          <p:spPr>
            <a:xfrm>
              <a:off x="4189800" y="114847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6" name="Google Shape;336;p56"/>
            <p:cNvSpPr/>
            <p:nvPr/>
          </p:nvSpPr>
          <p:spPr>
            <a:xfrm>
              <a:off x="4189800" y="18128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" name="Google Shape;337;p56"/>
            <p:cNvSpPr/>
            <p:nvPr/>
          </p:nvSpPr>
          <p:spPr>
            <a:xfrm>
              <a:off x="4189800" y="247712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" name="Google Shape;338;p56"/>
            <p:cNvSpPr/>
            <p:nvPr/>
          </p:nvSpPr>
          <p:spPr>
            <a:xfrm>
              <a:off x="4189800" y="32119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5" name="Google Shape;335;p56"/>
            <p:cNvSpPr/>
            <p:nvPr/>
          </p:nvSpPr>
          <p:spPr>
            <a:xfrm>
              <a:off x="4189800" y="389635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339" name="Google Shape;339;p5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148475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0" name="Google Shape;340;p5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812800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9" name="Google Shape;329;p5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13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7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Roadmap update: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Component lifecycle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" name="Google Shape;347;p57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March 2024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48" name="Google Shape;348;p57"/>
          <p:cNvSpPr txBox="1">
            <a:spLocks noGrp="1"/>
          </p:cNvSpPr>
          <p:nvPr>
            <p:ph type="body" idx="2"/>
          </p:nvPr>
        </p:nvSpPr>
        <p:spPr>
          <a:xfrm>
            <a:off x="4509900" y="25948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Upcoming milestones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Proposal status page prototype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Clarify roles and responsibilities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February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Software lifecycle definitions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February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Establish proposal repo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March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Documentation available on </a:t>
            </a:r>
            <a:b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our site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349" name="Google Shape;349;p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89800" y="1148475"/>
            <a:ext cx="243900" cy="2991775"/>
            <a:chOff x="4189800" y="1148475"/>
            <a:chExt cx="243900" cy="2991775"/>
          </a:xfrm>
        </p:grpSpPr>
        <p:cxnSp>
          <p:nvCxnSpPr>
            <p:cNvPr id="350" name="Google Shape;350;p57"/>
            <p:cNvCxnSpPr>
              <a:stCxn id="351" idx="4"/>
              <a:endCxn id="352" idx="0"/>
            </p:cNvCxnSpPr>
            <p:nvPr/>
          </p:nvCxnSpPr>
          <p:spPr>
            <a:xfrm>
              <a:off x="4311750" y="1392375"/>
              <a:ext cx="0" cy="25041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57"/>
            <p:cNvSpPr/>
            <p:nvPr/>
          </p:nvSpPr>
          <p:spPr>
            <a:xfrm>
              <a:off x="4189800" y="114847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53" name="Google Shape;353;p57"/>
            <p:cNvSpPr/>
            <p:nvPr/>
          </p:nvSpPr>
          <p:spPr>
            <a:xfrm>
              <a:off x="4189800" y="18128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54" name="Google Shape;354;p57"/>
            <p:cNvSpPr/>
            <p:nvPr/>
          </p:nvSpPr>
          <p:spPr>
            <a:xfrm>
              <a:off x="4189800" y="247712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55" name="Google Shape;355;p57"/>
            <p:cNvSpPr/>
            <p:nvPr/>
          </p:nvSpPr>
          <p:spPr>
            <a:xfrm>
              <a:off x="4189800" y="32119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52" name="Google Shape;352;p57"/>
            <p:cNvSpPr/>
            <p:nvPr/>
          </p:nvSpPr>
          <p:spPr>
            <a:xfrm>
              <a:off x="4189800" y="389635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356" name="Google Shape;356;p5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148475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7" name="Google Shape;357;p5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812800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8" name="Google Shape;358;p5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2477125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9" name="Google Shape;359;p5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3211900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6" name="Google Shape;346;p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14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8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Roadmap update: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Operationalizing usability research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6" name="Google Shape;366;p58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May 2024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7" name="Google Shape;367;p58"/>
          <p:cNvSpPr txBox="1">
            <a:spLocks noGrp="1"/>
          </p:cNvSpPr>
          <p:nvPr>
            <p:ph type="body" idx="2"/>
          </p:nvPr>
        </p:nvSpPr>
        <p:spPr>
          <a:xfrm>
            <a:off x="4509900" y="25948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Upcoming milestones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Round 2 ("Zebra") research plan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Publish recruitment page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February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Conduct Round 2 research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March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Document Round 2 findings 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April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Create cadence for ongoing research; plan for Round 3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368" name="Google Shape;368;p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89800" y="1148475"/>
            <a:ext cx="243900" cy="2991775"/>
            <a:chOff x="4189800" y="1148475"/>
            <a:chExt cx="243900" cy="2991775"/>
          </a:xfrm>
        </p:grpSpPr>
        <p:cxnSp>
          <p:nvCxnSpPr>
            <p:cNvPr id="369" name="Google Shape;369;p58"/>
            <p:cNvCxnSpPr>
              <a:stCxn id="370" idx="4"/>
              <a:endCxn id="371" idx="0"/>
            </p:cNvCxnSpPr>
            <p:nvPr/>
          </p:nvCxnSpPr>
          <p:spPr>
            <a:xfrm>
              <a:off x="4311750" y="1392375"/>
              <a:ext cx="0" cy="25041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0" name="Google Shape;370;p58"/>
            <p:cNvSpPr/>
            <p:nvPr/>
          </p:nvSpPr>
          <p:spPr>
            <a:xfrm>
              <a:off x="4189800" y="114847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72" name="Google Shape;372;p58"/>
            <p:cNvSpPr/>
            <p:nvPr/>
          </p:nvSpPr>
          <p:spPr>
            <a:xfrm>
              <a:off x="4189800" y="18128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73" name="Google Shape;373;p58"/>
            <p:cNvSpPr/>
            <p:nvPr/>
          </p:nvSpPr>
          <p:spPr>
            <a:xfrm>
              <a:off x="4189800" y="247712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74" name="Google Shape;374;p58"/>
            <p:cNvSpPr/>
            <p:nvPr/>
          </p:nvSpPr>
          <p:spPr>
            <a:xfrm>
              <a:off x="4189800" y="32119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71" name="Google Shape;371;p58"/>
            <p:cNvSpPr/>
            <p:nvPr/>
          </p:nvSpPr>
          <p:spPr>
            <a:xfrm>
              <a:off x="4189800" y="389635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375" name="Google Shape;375;p5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148475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6" name="Google Shape;376;p5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812800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5" name="Google Shape;365;p5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15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9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Roadmap update: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Website content audit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3" name="Google Shape;383;p59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March 2024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84" name="Google Shape;384;p59"/>
          <p:cNvSpPr txBox="1">
            <a:spLocks noGrp="1"/>
          </p:cNvSpPr>
          <p:nvPr>
            <p:ph type="body" idx="2"/>
          </p:nvPr>
        </p:nvSpPr>
        <p:spPr>
          <a:xfrm>
            <a:off x="4509900" y="25948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Upcoming milestones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February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Complete page-level analysis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February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Finalize success metrics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March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Document repeatable process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385" name="Google Shape;385;p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89800" y="1148475"/>
            <a:ext cx="243900" cy="1572550"/>
            <a:chOff x="4189800" y="1148475"/>
            <a:chExt cx="243900" cy="1572550"/>
          </a:xfrm>
        </p:grpSpPr>
        <p:cxnSp>
          <p:nvCxnSpPr>
            <p:cNvPr id="386" name="Google Shape;386;p59"/>
            <p:cNvCxnSpPr>
              <a:stCxn id="387" idx="4"/>
              <a:endCxn id="388" idx="0"/>
            </p:cNvCxnSpPr>
            <p:nvPr/>
          </p:nvCxnSpPr>
          <p:spPr>
            <a:xfrm>
              <a:off x="4311750" y="1392375"/>
              <a:ext cx="0" cy="10848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87" name="Google Shape;387;p59"/>
            <p:cNvSpPr/>
            <p:nvPr/>
          </p:nvSpPr>
          <p:spPr>
            <a:xfrm>
              <a:off x="4189800" y="114847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89" name="Google Shape;389;p59"/>
            <p:cNvSpPr/>
            <p:nvPr/>
          </p:nvSpPr>
          <p:spPr>
            <a:xfrm>
              <a:off x="4189800" y="18128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90" name="Google Shape;390;p59"/>
            <p:cNvSpPr/>
            <p:nvPr/>
          </p:nvSpPr>
          <p:spPr>
            <a:xfrm>
              <a:off x="4189800" y="247712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391" name="Google Shape;391;p5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812800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2" name="Google Shape;392;p5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148475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2" name="Google Shape;382;p5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16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0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Roadmap update: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Top tasks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9" name="Google Shape;399;p60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May 2024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0" name="Google Shape;400;p60"/>
          <p:cNvSpPr txBox="1">
            <a:spLocks noGrp="1"/>
          </p:cNvSpPr>
          <p:nvPr>
            <p:ph type="body" idx="2"/>
          </p:nvPr>
        </p:nvSpPr>
        <p:spPr>
          <a:xfrm>
            <a:off x="4509900" y="25948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Upcoming milestones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Document usability tests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Add signup form to Touchpoints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April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Perform usability tests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May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Synthesize and document findings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401" name="Google Shape;401;p6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89800" y="1148475"/>
            <a:ext cx="243900" cy="2307325"/>
            <a:chOff x="4189800" y="1148475"/>
            <a:chExt cx="243900" cy="2307325"/>
          </a:xfrm>
        </p:grpSpPr>
        <p:cxnSp>
          <p:nvCxnSpPr>
            <p:cNvPr id="402" name="Google Shape;402;p60"/>
            <p:cNvCxnSpPr>
              <a:stCxn id="403" idx="4"/>
              <a:endCxn id="404" idx="0"/>
            </p:cNvCxnSpPr>
            <p:nvPr/>
          </p:nvCxnSpPr>
          <p:spPr>
            <a:xfrm>
              <a:off x="4311750" y="1392375"/>
              <a:ext cx="0" cy="18195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3" name="Google Shape;403;p60"/>
            <p:cNvSpPr/>
            <p:nvPr/>
          </p:nvSpPr>
          <p:spPr>
            <a:xfrm>
              <a:off x="4189800" y="114847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05" name="Google Shape;405;p60"/>
            <p:cNvSpPr/>
            <p:nvPr/>
          </p:nvSpPr>
          <p:spPr>
            <a:xfrm>
              <a:off x="4189800" y="18128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06" name="Google Shape;406;p60"/>
            <p:cNvSpPr/>
            <p:nvPr/>
          </p:nvSpPr>
          <p:spPr>
            <a:xfrm>
              <a:off x="4189800" y="247712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04" name="Google Shape;404;p60"/>
            <p:cNvSpPr/>
            <p:nvPr/>
          </p:nvSpPr>
          <p:spPr>
            <a:xfrm>
              <a:off x="4189800" y="32119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407" name="Google Shape;407;p6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148475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8" name="Google Shape;408;p6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189800" y="1812800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8" name="Google Shape;398;p6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17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1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Roadmap update: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Disabled states research update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5" name="Google Shape;415;p61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June 2024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16" name="Google Shape;416;p61"/>
          <p:cNvSpPr txBox="1">
            <a:spLocks noGrp="1"/>
          </p:cNvSpPr>
          <p:nvPr>
            <p:ph type="body" idx="2"/>
          </p:nvPr>
        </p:nvSpPr>
        <p:spPr>
          <a:xfrm>
            <a:off x="4509900" y="25948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Upcoming milestones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February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Finalize guidance updates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April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Finalize communications plan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May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Publish supporting research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June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Update site guidance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417" name="Google Shape;417;p6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89800" y="1148475"/>
            <a:ext cx="243900" cy="2307325"/>
            <a:chOff x="4189800" y="1148475"/>
            <a:chExt cx="243900" cy="2307325"/>
          </a:xfrm>
        </p:grpSpPr>
        <p:cxnSp>
          <p:nvCxnSpPr>
            <p:cNvPr id="418" name="Google Shape;418;p61"/>
            <p:cNvCxnSpPr>
              <a:stCxn id="419" idx="4"/>
              <a:endCxn id="420" idx="0"/>
            </p:cNvCxnSpPr>
            <p:nvPr/>
          </p:nvCxnSpPr>
          <p:spPr>
            <a:xfrm>
              <a:off x="4311750" y="1392375"/>
              <a:ext cx="0" cy="18195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19" name="Google Shape;419;p61"/>
            <p:cNvSpPr/>
            <p:nvPr/>
          </p:nvSpPr>
          <p:spPr>
            <a:xfrm>
              <a:off x="4189800" y="114847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21" name="Google Shape;421;p61"/>
            <p:cNvSpPr/>
            <p:nvPr/>
          </p:nvSpPr>
          <p:spPr>
            <a:xfrm>
              <a:off x="4189800" y="18128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22" name="Google Shape;422;p61"/>
            <p:cNvSpPr/>
            <p:nvPr/>
          </p:nvSpPr>
          <p:spPr>
            <a:xfrm>
              <a:off x="4189800" y="247712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20" name="Google Shape;420;p61"/>
            <p:cNvSpPr/>
            <p:nvPr/>
          </p:nvSpPr>
          <p:spPr>
            <a:xfrm>
              <a:off x="4189800" y="32119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423" name="Google Shape;423;p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89800" y="1148475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4" name="Google Shape;414;p6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18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2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Roadmap update: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Critical checklists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30" name="Google Shape;430;p62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August 2024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31" name="Google Shape;431;p62"/>
          <p:cNvSpPr txBox="1">
            <a:spLocks noGrp="1"/>
          </p:cNvSpPr>
          <p:nvPr>
            <p:ph type="body" idx="2"/>
          </p:nvPr>
        </p:nvSpPr>
        <p:spPr>
          <a:xfrm>
            <a:off x="4509900" y="25948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Upcoming milestones</a:t>
            </a:r>
            <a:endParaRPr sz="24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January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Publish first tests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March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Next round of usability testing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July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Complete first pass of testing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August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Complete second pass of testing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ublic Sans"/>
                <a:ea typeface="Public Sans"/>
                <a:cs typeface="Public Sans"/>
                <a:sym typeface="Public Sans"/>
              </a:rPr>
              <a:t>August 2024</a:t>
            </a:r>
            <a:endParaRPr sz="140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Finish publishing all </a:t>
            </a:r>
            <a:b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component tests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432" name="Google Shape;432;p6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89800" y="1148475"/>
            <a:ext cx="243900" cy="2991775"/>
            <a:chOff x="4189800" y="1148475"/>
            <a:chExt cx="243900" cy="2991775"/>
          </a:xfrm>
        </p:grpSpPr>
        <p:cxnSp>
          <p:nvCxnSpPr>
            <p:cNvPr id="433" name="Google Shape;433;p62"/>
            <p:cNvCxnSpPr>
              <a:stCxn id="434" idx="4"/>
              <a:endCxn id="435" idx="0"/>
            </p:cNvCxnSpPr>
            <p:nvPr/>
          </p:nvCxnSpPr>
          <p:spPr>
            <a:xfrm>
              <a:off x="4311750" y="1392375"/>
              <a:ext cx="0" cy="25041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4" name="Google Shape;434;p62"/>
            <p:cNvSpPr/>
            <p:nvPr/>
          </p:nvSpPr>
          <p:spPr>
            <a:xfrm>
              <a:off x="4189800" y="114847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36" name="Google Shape;436;p62"/>
            <p:cNvSpPr/>
            <p:nvPr/>
          </p:nvSpPr>
          <p:spPr>
            <a:xfrm>
              <a:off x="4189800" y="18128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37" name="Google Shape;437;p62"/>
            <p:cNvSpPr/>
            <p:nvPr/>
          </p:nvSpPr>
          <p:spPr>
            <a:xfrm>
              <a:off x="4189800" y="2477125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38" name="Google Shape;438;p62"/>
            <p:cNvSpPr/>
            <p:nvPr/>
          </p:nvSpPr>
          <p:spPr>
            <a:xfrm>
              <a:off x="4189800" y="321190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35" name="Google Shape;435;p62"/>
            <p:cNvSpPr/>
            <p:nvPr/>
          </p:nvSpPr>
          <p:spPr>
            <a:xfrm>
              <a:off x="4189800" y="3896350"/>
              <a:ext cx="243900" cy="243900"/>
            </a:xfrm>
            <a:prstGeom prst="ellipse">
              <a:avLst/>
            </a:pr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439" name="Google Shape;439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89800" y="1148475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0" name="Google Shape;440;p6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189800" y="1812800"/>
              <a:ext cx="243900" cy="243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29" name="Google Shape;429;p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19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5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Hi!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34" name="Google Shape;234;p45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being here!</a:t>
            </a:r>
            <a:endParaRPr/>
          </a:p>
        </p:txBody>
      </p:sp>
      <p:pic>
        <p:nvPicPr>
          <p:cNvPr id="235" name="Google Shape;235;p45" descr="Avatar of Dan William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98200" y="3464650"/>
            <a:ext cx="1347600" cy="1678800"/>
          </a:xfrm>
          <a:prstGeom prst="rect">
            <a:avLst/>
          </a:prstGeom>
        </p:spPr>
      </p:pic>
      <p:sp>
        <p:nvSpPr>
          <p:cNvPr id="236" name="Google Shape;236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Roadmap overview </a:t>
            </a:r>
            <a:r>
              <a:rPr lang="en">
                <a:solidFill>
                  <a:schemeClr val="dk2"/>
                </a:solidFill>
              </a:rPr>
              <a:t>→</a:t>
            </a:r>
            <a:r>
              <a:rPr lang="en">
                <a:solidFill>
                  <a:schemeClr val="lt1"/>
                </a:solidFill>
              </a:rPr>
              <a:t> GitHub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github.com</a:t>
            </a:r>
            <a:r>
              <a:rPr lang="en" sz="2800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rPr>
              <a:t>/orgs/uswds/projects/8/views/31</a:t>
            </a:r>
            <a:endParaRPr sz="2800">
              <a:solidFill>
                <a:schemeClr val="accent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46" name="Google Shape;446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4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Launching accessibility tests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Making accessibility </a:t>
            </a:r>
            <a:br>
              <a:rPr lang="en">
                <a:latin typeface="Public Sans ExtraLight"/>
                <a:ea typeface="Public Sans ExtraLight"/>
                <a:cs typeface="Public Sans ExtraLight"/>
                <a:sym typeface="Public Sans ExtraLight"/>
              </a:rPr>
            </a:br>
            <a:r>
              <a:rPr lang="en"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more accessible</a:t>
            </a:r>
            <a:endParaRPr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452" name="Google Shape;452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Launched project in June 2023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58" name="Google Shape;45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Project goals: 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Transparency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64" name="Google Shape;464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Project goals: 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Simplicity and clarity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70" name="Google Shape;470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Project goals: 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Empowering participation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76" name="Google Shape;476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It’s taken some time…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82" name="Google Shape;482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But this is important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88" name="Google Shape;488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Critical Checklists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94" name="Google Shape;494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2"/>
          <p:cNvSpPr txBox="1">
            <a:spLocks noGrp="1"/>
          </p:cNvSpPr>
          <p:nvPr>
            <p:ph type="title"/>
          </p:nvPr>
        </p:nvSpPr>
        <p:spPr>
          <a:xfrm>
            <a:off x="311700" y="983097"/>
            <a:ext cx="8520600" cy="36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</a:rPr>
              <a:t>Critical Checklists</a:t>
            </a:r>
            <a:endParaRPr dirty="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Accessibility tests</a:t>
            </a:r>
            <a:endParaRPr dirty="0"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cxnSp>
        <p:nvCxnSpPr>
          <p:cNvPr id="501" name="Google Shape;501;p72" descr="Strikethrough that crosses out the words &quot;Critical Checklists&quot;"/>
          <p:cNvCxnSpPr/>
          <p:nvPr/>
        </p:nvCxnSpPr>
        <p:spPr>
          <a:xfrm rot="10800000" flipH="1">
            <a:off x="2123850" y="2481492"/>
            <a:ext cx="4932000" cy="123600"/>
          </a:xfrm>
          <a:prstGeom prst="straightConnector1">
            <a:avLst/>
          </a:prstGeom>
          <a:noFill/>
          <a:ln w="762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0" name="Google Shape;500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42" name="Google Shape;242;p4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launches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46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46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Launching accessibility tests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pic>
        <p:nvPicPr>
          <p:cNvPr id="245" name="Google Shape;245;p46" descr="Avatar of Dan Williams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5100" y="4303925"/>
            <a:ext cx="673800" cy="839400"/>
          </a:xfrm>
          <a:prstGeom prst="rect">
            <a:avLst/>
          </a:prstGeom>
        </p:spPr>
      </p:pic>
      <p:sp>
        <p:nvSpPr>
          <p:cNvPr id="246" name="Google Shape;246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3"/>
          <p:cNvSpPr txBox="1">
            <a:spLocks noGrp="1"/>
          </p:cNvSpPr>
          <p:nvPr>
            <p:ph type="title"/>
          </p:nvPr>
        </p:nvSpPr>
        <p:spPr>
          <a:xfrm>
            <a:off x="492577" y="259300"/>
            <a:ext cx="36702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Accordion component page</a:t>
            </a:r>
            <a:endParaRPr sz="200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pic>
        <p:nvPicPr>
          <p:cNvPr id="508" name="Google Shape;508;p73" descr="Accordion component page screenshot shows the top of the page and a green tag that reads &quot;Passed WCAG 2.1AA&quot;"/>
          <p:cNvPicPr preferRelativeResize="0"/>
          <p:nvPr/>
        </p:nvPicPr>
        <p:blipFill rotWithShape="1">
          <a:blip r:embed="rId3">
            <a:alphaModFix/>
          </a:blip>
          <a:srcRect b="47805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509" name="Google Shape;509;p73"/>
          <p:cNvSpPr txBox="1">
            <a:spLocks noGrp="1"/>
          </p:cNvSpPr>
          <p:nvPr>
            <p:ph type="title"/>
          </p:nvPr>
        </p:nvSpPr>
        <p:spPr>
          <a:xfrm>
            <a:off x="4227475" y="259300"/>
            <a:ext cx="43593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designsystem.digital.gov</a:t>
            </a:r>
            <a:br>
              <a:rPr lang="en">
                <a:solidFill>
                  <a:schemeClr val="accent1"/>
                </a:solidFill>
              </a:rPr>
            </a:br>
            <a:r>
              <a:rPr lang="en">
                <a:solidFill>
                  <a:schemeClr val="accent2"/>
                </a:solidFill>
              </a:rPr>
              <a:t>/components/accordion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07" name="Google Shape;507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4"/>
          <p:cNvSpPr txBox="1">
            <a:spLocks noGrp="1"/>
          </p:cNvSpPr>
          <p:nvPr>
            <p:ph type="title"/>
          </p:nvPr>
        </p:nvSpPr>
        <p:spPr>
          <a:xfrm>
            <a:off x="492577" y="259300"/>
            <a:ext cx="78465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Accessibility guidance callout</a:t>
            </a:r>
            <a:endParaRPr sz="200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pic>
        <p:nvPicPr>
          <p:cNvPr id="516" name="Google Shape;516;p74" descr="Accordion component page screenshot, shows a callout in the Accessibility section: &quot;Use accordion accessibility tests&quot;"/>
          <p:cNvPicPr preferRelativeResize="0"/>
          <p:nvPr/>
        </p:nvPicPr>
        <p:blipFill rotWithShape="1">
          <a:blip r:embed="rId3">
            <a:alphaModFix/>
          </a:blip>
          <a:srcRect t="-140" b="47946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515" name="Google Shape;515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5"/>
          <p:cNvSpPr txBox="1">
            <a:spLocks noGrp="1"/>
          </p:cNvSpPr>
          <p:nvPr>
            <p:ph type="title"/>
          </p:nvPr>
        </p:nvSpPr>
        <p:spPr>
          <a:xfrm>
            <a:off x="492577" y="259300"/>
            <a:ext cx="78465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Accordion accessibility tests</a:t>
            </a:r>
            <a:endParaRPr sz="200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pic>
        <p:nvPicPr>
          <p:cNvPr id="523" name="Google Shape;523;p75" descr="Accessibility tests screenshot shows top of the page with the heading &quot;Accordion accessibility tests&quot;"/>
          <p:cNvPicPr preferRelativeResize="0"/>
          <p:nvPr/>
        </p:nvPicPr>
        <p:blipFill rotWithShape="1">
          <a:blip r:embed="rId3">
            <a:alphaModFix/>
          </a:blip>
          <a:srcRect t="7792" b="40012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524" name="Google Shape;524;p75"/>
          <p:cNvSpPr txBox="1">
            <a:spLocks noGrp="1"/>
          </p:cNvSpPr>
          <p:nvPr>
            <p:ph type="title"/>
          </p:nvPr>
        </p:nvSpPr>
        <p:spPr>
          <a:xfrm>
            <a:off x="4227475" y="259300"/>
            <a:ext cx="43593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designsystem.digital.gov</a:t>
            </a:r>
            <a:br>
              <a:rPr lang="en">
                <a:solidFill>
                  <a:schemeClr val="accent1"/>
                </a:solidFill>
              </a:rPr>
            </a:br>
            <a:r>
              <a:rPr lang="en">
                <a:solidFill>
                  <a:schemeClr val="accent2"/>
                </a:solidFill>
              </a:rPr>
              <a:t>/components/accordion/accessibility-tests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22" name="Google Shape;522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76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2" name="Google Shape;532;p76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Accessibility status and testing in your own project</a:t>
            </a:r>
            <a:endParaRPr dirty="0"/>
          </a:p>
        </p:txBody>
      </p:sp>
      <p:pic>
        <p:nvPicPr>
          <p:cNvPr id="529" name="Google Shape;529;p76" descr="Accessibility tests screenshot shows accordion accessibility statu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7048" b="27044"/>
          <a:stretch/>
        </p:blipFill>
        <p:spPr>
          <a:xfrm>
            <a:off x="3996000" y="201"/>
            <a:ext cx="5147999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7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 tests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0" name="Google Shape;540;p77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Checklists organized by type of test</a:t>
            </a:r>
            <a:endParaRPr/>
          </a:p>
        </p:txBody>
      </p:sp>
      <p:pic>
        <p:nvPicPr>
          <p:cNvPr id="537" name="Google Shape;537;p77" descr="Accessibility tests screenshot shows zoom magnification test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50" b="54042"/>
          <a:stretch/>
        </p:blipFill>
        <p:spPr>
          <a:xfrm>
            <a:off x="3996000" y="201"/>
            <a:ext cx="5147999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78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Passing with exceptions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8" name="Google Shape;548;p78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Documenting the context for exceptions</a:t>
            </a:r>
            <a:endParaRPr/>
          </a:p>
        </p:txBody>
      </p:sp>
      <p:pic>
        <p:nvPicPr>
          <p:cNvPr id="545" name="Google Shape;545;p78" descr="Accessibility tests screenshot shows two tests with a &quot;Passed with exceptions&quot; statu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60" b="53931"/>
          <a:stretch/>
        </p:blipFill>
        <p:spPr>
          <a:xfrm>
            <a:off x="3996000" y="201"/>
            <a:ext cx="5147999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9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Calls to action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6" name="Google Shape;556;p79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 new test or reporting an error</a:t>
            </a:r>
            <a:endParaRPr/>
          </a:p>
        </p:txBody>
      </p:sp>
      <p:pic>
        <p:nvPicPr>
          <p:cNvPr id="553" name="Google Shape;553;p79" descr="Accessibility tests screenshot shows feedback buttons, &quot;Propose a new test&quot; and &quot;Report an error&quot;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392" b="38699"/>
          <a:stretch/>
        </p:blipFill>
        <p:spPr>
          <a:xfrm>
            <a:off x="3996000" y="201"/>
            <a:ext cx="5147999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 we’ve published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62" name="Google Shape;562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 comes next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68" name="Google Shape;568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Schedule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74" name="Google Shape;574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launches</a:t>
            </a:r>
            <a:endParaRPr/>
          </a:p>
        </p:txBody>
      </p:sp>
      <p:sp>
        <p:nvSpPr>
          <p:cNvPr id="252" name="Google Shape;252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Checking back in on goals: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Making accessibility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more accessible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80" name="Google Shape;580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Checking back in on goals: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 baseline for change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86" name="Google Shape;586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8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Checking back in on goals: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Scaling expertise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92" name="Google Shape;592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86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Amy Cole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she/her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98" name="Google Shape;598;p86"/>
          <p:cNvSpPr txBox="1">
            <a:spLocks noGrp="1"/>
          </p:cNvSpPr>
          <p:nvPr>
            <p:ph type="subTitle" idx="1"/>
          </p:nvPr>
        </p:nvSpPr>
        <p:spPr>
          <a:xfrm>
            <a:off x="2969375" y="1388300"/>
            <a:ext cx="59070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Accessibility Expert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 Contractor</a:t>
            </a:r>
            <a:endParaRPr/>
          </a:p>
        </p:txBody>
      </p:sp>
      <p:sp>
        <p:nvSpPr>
          <p:cNvPr id="599" name="Google Shape;599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87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Jacline Contrino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she/her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05" name="Google Shape;605;p87"/>
          <p:cNvSpPr txBox="1">
            <a:spLocks noGrp="1"/>
          </p:cNvSpPr>
          <p:nvPr>
            <p:ph type="subTitle" idx="1"/>
          </p:nvPr>
        </p:nvSpPr>
        <p:spPr>
          <a:xfrm>
            <a:off x="4248300" y="13883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UX Researcher</a:t>
            </a:r>
            <a:endParaRPr sz="27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 Contractor</a:t>
            </a:r>
            <a:endParaRPr/>
          </a:p>
        </p:txBody>
      </p:sp>
      <p:sp>
        <p:nvSpPr>
          <p:cNvPr id="606" name="Google Shape;606;p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88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Anne Petersen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Light"/>
                <a:ea typeface="Public Sans Light"/>
                <a:cs typeface="Public Sans Light"/>
                <a:sym typeface="Public Sans Light"/>
              </a:rPr>
              <a:t>they/them</a:t>
            </a:r>
            <a:endParaRPr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12" name="Google Shape;612;p88"/>
          <p:cNvSpPr txBox="1">
            <a:spLocks noGrp="1"/>
          </p:cNvSpPr>
          <p:nvPr>
            <p:ph type="subTitle" idx="1"/>
          </p:nvPr>
        </p:nvSpPr>
        <p:spPr>
          <a:xfrm>
            <a:off x="4572000" y="1388309"/>
            <a:ext cx="4304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Experience Design Lead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</a:t>
            </a:r>
            <a:endParaRPr/>
          </a:p>
        </p:txBody>
      </p:sp>
      <p:sp>
        <p:nvSpPr>
          <p:cNvPr id="613" name="Google Shape;613;p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89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Accessibility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Understanding what to test</a:t>
            </a:r>
            <a:endParaRPr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619" name="Google Shape;619;p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 with these goals in mind…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25" name="Google Shape;625;p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 are success criteria?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What are we measuring against?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31" name="Google Shape;631;p9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We’re checking them in isolation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37" name="Google Shape;637;p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8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Millennium Challenge Corporation</a:t>
            </a:r>
            <a:endParaRPr/>
          </a:p>
        </p:txBody>
      </p:sp>
      <p:sp>
        <p:nvSpPr>
          <p:cNvPr id="259" name="Google Shape;259;p48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mcc.gov</a:t>
            </a:r>
            <a:endParaRPr/>
          </a:p>
        </p:txBody>
      </p:sp>
      <p:pic>
        <p:nvPicPr>
          <p:cNvPr id="260" name="Google Shape;260;p48" descr="The home page for MCC.gov includes the gov banner, classic shades of blue, and a prominent hero image that features three circular flag images — Cabo Verde, the Philippines and Tanzania"/>
          <p:cNvPicPr preferRelativeResize="0"/>
          <p:nvPr/>
        </p:nvPicPr>
        <p:blipFill rotWithShape="1">
          <a:blip r:embed="rId3">
            <a:alphaModFix/>
          </a:blip>
          <a:srcRect b="52159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258" name="Google Shape;258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9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Determining relevant WCAG success criteria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43" name="Google Shape;643;p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we sequenced our components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49" name="Google Shape;649;p9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9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we checked our components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55" name="Google Shape;655;p9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we wrote our test prompts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“When you </a:t>
            </a:r>
            <a:r>
              <a:rPr lang="en">
                <a:solidFill>
                  <a:schemeClr val="dk1"/>
                </a:solidFill>
              </a:rPr>
              <a:t>[blank]</a:t>
            </a:r>
            <a:r>
              <a:rPr lang="en">
                <a:solidFill>
                  <a:schemeClr val="dk2"/>
                </a:solidFill>
              </a:rPr>
              <a:t> , it </a:t>
            </a:r>
            <a:r>
              <a:rPr lang="en">
                <a:solidFill>
                  <a:schemeClr val="dk1"/>
                </a:solidFill>
              </a:rPr>
              <a:t>[blanks]</a:t>
            </a:r>
            <a:r>
              <a:rPr lang="en">
                <a:solidFill>
                  <a:schemeClr val="dk2"/>
                </a:solidFill>
              </a:rPr>
              <a:t> .”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61" name="Google Shape;661;p9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cxnSp>
        <p:nvCxnSpPr>
          <p:cNvPr id="662" name="Google Shape;662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32975" y="3446775"/>
            <a:ext cx="1794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3" name="Google Shape;663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64442" y="3446775"/>
            <a:ext cx="187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Rechecking our work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69" name="Google Shape;669;p9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we’ll keep this going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75" name="Google Shape;675;p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 if we find an issue?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81" name="Google Shape;681;p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1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to use these tests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87" name="Google Shape;687;p10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1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to participate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93" name="Google Shape;693;p10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10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Usability research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Applying what we learned</a:t>
            </a:r>
            <a:endParaRPr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699" name="Google Shape;699;p10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work!</a:t>
            </a:r>
            <a:endParaRPr/>
          </a:p>
        </p:txBody>
      </p:sp>
      <p:sp>
        <p:nvSpPr>
          <p:cNvPr id="266" name="Google Shape;266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0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Iterative testing</a:t>
            </a:r>
            <a:endParaRPr/>
          </a:p>
        </p:txBody>
      </p:sp>
      <p:pic>
        <p:nvPicPr>
          <p:cNvPr id="706" name="Google Shape;706;p103" descr="A diagram shows three rounds of usability testing followed by incremental changes, as colorful dots and dotted line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225" y="1170125"/>
            <a:ext cx="8150668" cy="3340691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p10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10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714" name="Google Shape;714;p10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 what improvements need to be made to better meet your needs.</a:t>
            </a:r>
            <a:endParaRPr/>
          </a:p>
        </p:txBody>
      </p:sp>
      <p:sp>
        <p:nvSpPr>
          <p:cNvPr id="713" name="Google Shape;713;p104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research questions:</a:t>
            </a:r>
            <a:endParaRPr sz="2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Is the purpose of the page clear?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Is it useful and usable to someone who’s not an accessibility expert?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Is the page where they expect to find it?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page title makes the most sense to participants?</a:t>
            </a:r>
            <a:endParaRPr sz="1400"/>
          </a:p>
        </p:txBody>
      </p:sp>
      <p:sp>
        <p:nvSpPr>
          <p:cNvPr id="712" name="Google Shape;712;p10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61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0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Participants</a:t>
            </a:r>
            <a:endParaRPr/>
          </a:p>
        </p:txBody>
      </p:sp>
      <p:sp>
        <p:nvSpPr>
          <p:cNvPr id="720" name="Google Shape;720;p10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Tested with 6 users</a:t>
            </a:r>
            <a:endParaRPr/>
          </a:p>
        </p:txBody>
      </p:sp>
      <p:sp>
        <p:nvSpPr>
          <p:cNvPr id="721" name="Google Shape;721;p105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Roles: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2 Senior Tech/IT Specialists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Software engineer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Communications Specialist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UI Designer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Mix of designer and developer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A11y experience: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2 experienced with it and do some manual testing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4 have little to no experience with manual testing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10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06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728" name="Google Shape;728;p106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minute video call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106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Participants viewed the prototype and gave feedback while sharing their screen.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also asked them to use the checklist to do manual testing.</a:t>
            </a:r>
            <a:endParaRPr/>
          </a:p>
        </p:txBody>
      </p:sp>
      <p:sp>
        <p:nvSpPr>
          <p:cNvPr id="730" name="Google Shape;730;p10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learn and how did it affect our design of the page?</a:t>
            </a:r>
            <a:endParaRPr/>
          </a:p>
        </p:txBody>
      </p:sp>
      <p:sp>
        <p:nvSpPr>
          <p:cNvPr id="736" name="Google Shape;736;p10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64</a:t>
            </a:fld>
            <a:endParaRPr>
              <a:solidFill>
                <a:schemeClr val="lt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Overall, people reacted positively to the page.</a:t>
            </a:r>
            <a:endParaRPr/>
          </a:p>
        </p:txBody>
      </p:sp>
      <p:sp>
        <p:nvSpPr>
          <p:cNvPr id="743" name="Google Shape;743;p108"/>
          <p:cNvSpPr txBox="1">
            <a:spLocks noGrp="1"/>
          </p:cNvSpPr>
          <p:nvPr>
            <p:ph type="body" idx="1"/>
          </p:nvPr>
        </p:nvSpPr>
        <p:spPr>
          <a:xfrm>
            <a:off x="311700" y="1727100"/>
            <a:ext cx="3999900" cy="28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/>
              <a:t>They said it is a unique, helpful resource that they would use as a reference.</a:t>
            </a:r>
            <a:endParaRPr sz="2100"/>
          </a:p>
        </p:txBody>
      </p:sp>
      <p:sp>
        <p:nvSpPr>
          <p:cNvPr id="744" name="Google Shape;744;p108"/>
          <p:cNvSpPr txBox="1">
            <a:spLocks noGrp="1"/>
          </p:cNvSpPr>
          <p:nvPr>
            <p:ph type="body" idx="2"/>
          </p:nvPr>
        </p:nvSpPr>
        <p:spPr>
          <a:xfrm>
            <a:off x="4832400" y="17271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1">
                <a:solidFill>
                  <a:schemeClr val="dk2"/>
                </a:solidFill>
              </a:rPr>
              <a:t>“I think this is really great. I've never seen accessibility stuff explained in such plain language.”</a:t>
            </a:r>
            <a:endParaRPr sz="1800" b="0" i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0" i="1">
                <a:solidFill>
                  <a:schemeClr val="dk2"/>
                </a:solidFill>
              </a:rPr>
              <a:t>“This is new and it’s interesting and it’s something I’m going to use moving forward.”</a:t>
            </a:r>
            <a:endParaRPr sz="1800" b="0" i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b="0">
              <a:solidFill>
                <a:schemeClr val="dk2"/>
              </a:solidFill>
            </a:endParaRPr>
          </a:p>
        </p:txBody>
      </p:sp>
      <p:sp>
        <p:nvSpPr>
          <p:cNvPr id="742" name="Google Shape;742;p10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1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It’s easy to find.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0" name="Google Shape;750;p10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Using the checklist to do manual testing was easy.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6" name="Google Shape;756;p1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could be improved?</a:t>
            </a:r>
            <a:endParaRPr/>
          </a:p>
        </p:txBody>
      </p:sp>
      <p:sp>
        <p:nvSpPr>
          <p:cNvPr id="762" name="Google Shape;762;p1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68</a:t>
            </a:fld>
            <a:endParaRPr>
              <a:solidFill>
                <a:schemeClr val="lt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811500" cy="17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So, is it compliant or not?</a:t>
            </a:r>
            <a:endParaRPr sz="3300"/>
          </a:p>
        </p:txBody>
      </p:sp>
      <p:sp>
        <p:nvSpPr>
          <p:cNvPr id="768" name="Google Shape;768;p112"/>
          <p:cNvSpPr txBox="1">
            <a:spLocks noGrp="1"/>
          </p:cNvSpPr>
          <p:nvPr>
            <p:ph type="body" idx="1"/>
          </p:nvPr>
        </p:nvSpPr>
        <p:spPr>
          <a:xfrm>
            <a:off x="311700" y="2151175"/>
            <a:ext cx="430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People wanted a clearer answer.</a:t>
            </a:r>
            <a:endParaRPr/>
          </a:p>
        </p:txBody>
      </p:sp>
      <p:sp>
        <p:nvSpPr>
          <p:cNvPr id="769" name="Google Shape;769;p1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  <p:grpSp>
        <p:nvGrpSpPr>
          <p:cNvPr id="770" name="Google Shape;770;p112" descr="Accessibility tests screenshot shows a badge that reads &quot;Passed WCAG 2.1 AA&quot;"/>
          <p:cNvGrpSpPr/>
          <p:nvPr/>
        </p:nvGrpSpPr>
        <p:grpSpPr>
          <a:xfrm>
            <a:off x="4428112" y="0"/>
            <a:ext cx="4715887" cy="5143501"/>
            <a:chOff x="4428112" y="0"/>
            <a:chExt cx="4715887" cy="5143501"/>
          </a:xfrm>
        </p:grpSpPr>
        <p:pic>
          <p:nvPicPr>
            <p:cNvPr id="771" name="Google Shape;771;p112" descr="Accessibility tests screenshot shows a badge that reads &quot;Passed WCAG 2.1 AA&quot;"/>
            <p:cNvPicPr preferRelativeResize="0"/>
            <p:nvPr/>
          </p:nvPicPr>
          <p:blipFill rotWithShape="1">
            <a:blip r:embed="rId3">
              <a:alphaModFix/>
            </a:blip>
            <a:srcRect t="7697" b="42189"/>
            <a:stretch/>
          </p:blipFill>
          <p:spPr>
            <a:xfrm>
              <a:off x="4428112" y="0"/>
              <a:ext cx="471588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2" name="Google Shape;772;p112"/>
            <p:cNvSpPr/>
            <p:nvPr/>
          </p:nvSpPr>
          <p:spPr>
            <a:xfrm>
              <a:off x="6040277" y="1575926"/>
              <a:ext cx="700500" cy="966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272" name="Google Shape;272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purpose of the page was muddy.</a:t>
            </a:r>
            <a:endParaRPr/>
          </a:p>
        </p:txBody>
      </p:sp>
      <p:sp>
        <p:nvSpPr>
          <p:cNvPr id="779" name="Google Shape;779;p113"/>
          <p:cNvSpPr txBox="1">
            <a:spLocks noGrp="1"/>
          </p:cNvSpPr>
          <p:nvPr>
            <p:ph type="body" idx="2"/>
          </p:nvPr>
        </p:nvSpPr>
        <p:spPr>
          <a:xfrm>
            <a:off x="289263" y="2484100"/>
            <a:ext cx="4107900" cy="17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1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Communicate the tests we’ve done and the results of those tests.</a:t>
            </a:r>
            <a:endParaRPr/>
          </a:p>
        </p:txBody>
      </p:sp>
      <p:sp>
        <p:nvSpPr>
          <p:cNvPr id="780" name="Google Shape;780;p113"/>
          <p:cNvSpPr txBox="1">
            <a:spLocks noGrp="1"/>
          </p:cNvSpPr>
          <p:nvPr>
            <p:ph type="body" idx="2"/>
          </p:nvPr>
        </p:nvSpPr>
        <p:spPr>
          <a:xfrm>
            <a:off x="4694338" y="2484100"/>
            <a:ext cx="4160400" cy="17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2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Help you test your own implementation.</a:t>
            </a:r>
            <a:endParaRPr/>
          </a:p>
        </p:txBody>
      </p:sp>
      <p:sp>
        <p:nvSpPr>
          <p:cNvPr id="778" name="Google Shape;778;p1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70</a:t>
            </a:fld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14"/>
          <p:cNvSpPr txBox="1">
            <a:spLocks noGrp="1"/>
          </p:cNvSpPr>
          <p:nvPr>
            <p:ph type="title"/>
          </p:nvPr>
        </p:nvSpPr>
        <p:spPr>
          <a:xfrm>
            <a:off x="302875" y="1601600"/>
            <a:ext cx="3379800" cy="26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presentation of the checks may have contributed to the confusion.</a:t>
            </a:r>
            <a:endParaRPr/>
          </a:p>
        </p:txBody>
      </p:sp>
      <p:sp>
        <p:nvSpPr>
          <p:cNvPr id="786" name="Google Shape;786;p1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latin typeface="Public Sans"/>
                <a:ea typeface="Public Sans"/>
                <a:cs typeface="Public Sans"/>
                <a:sym typeface="Public Sans"/>
              </a:rPr>
              <a:t>71</a:t>
            </a:fld>
            <a:endParaRPr sz="1300"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787" name="Google Shape;787;p114" descr="Accessibility tests screenshot shows individual tests with big green static checkmark symbols next to them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8955" b="35137"/>
          <a:stretch/>
        </p:blipFill>
        <p:spPr>
          <a:xfrm>
            <a:off x="3996000" y="201"/>
            <a:ext cx="5147999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15"/>
          <p:cNvSpPr txBox="1">
            <a:spLocks noGrp="1"/>
          </p:cNvSpPr>
          <p:nvPr>
            <p:ph type="title"/>
          </p:nvPr>
        </p:nvSpPr>
        <p:spPr>
          <a:xfrm>
            <a:off x="280000" y="1203050"/>
            <a:ext cx="3168600" cy="30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them look more interactive to make it clearer that although we tested them, you should test them, too.</a:t>
            </a:r>
            <a:endParaRPr/>
          </a:p>
        </p:txBody>
      </p:sp>
      <p:pic>
        <p:nvPicPr>
          <p:cNvPr id="793" name="Google Shape;793;p115" descr="Accessibility tests screenshot shows individual tests as checklist item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8587" b="35504"/>
          <a:stretch/>
        </p:blipFill>
        <p:spPr>
          <a:xfrm>
            <a:off x="3996000" y="201"/>
            <a:ext cx="5147999" cy="5143501"/>
          </a:xfrm>
          <a:prstGeom prst="rect">
            <a:avLst/>
          </a:prstGeom>
        </p:spPr>
      </p:pic>
      <p:sp>
        <p:nvSpPr>
          <p:cNvPr id="794" name="Google Shape;794;p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1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The page was intimidating at first and seemed only for accessibility experts.</a:t>
            </a:r>
            <a:endParaRPr sz="3900"/>
          </a:p>
        </p:txBody>
      </p:sp>
      <p:sp>
        <p:nvSpPr>
          <p:cNvPr id="800" name="Google Shape;800;p116"/>
          <p:cNvSpPr txBox="1">
            <a:spLocks noGrp="1"/>
          </p:cNvSpPr>
          <p:nvPr>
            <p:ph type="body" idx="1"/>
          </p:nvPr>
        </p:nvSpPr>
        <p:spPr>
          <a:xfrm>
            <a:off x="311700" y="3040372"/>
            <a:ext cx="85206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But once participants used the checks, they warmed up to the page.</a:t>
            </a:r>
            <a:endParaRPr/>
          </a:p>
        </p:txBody>
      </p:sp>
      <p:sp>
        <p:nvSpPr>
          <p:cNvPr id="801" name="Google Shape;801;p1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latin typeface="Public Sans Medium"/>
                <a:ea typeface="Public Sans Medium"/>
                <a:cs typeface="Public Sans Medium"/>
                <a:sym typeface="Public Sans Medium"/>
              </a:rPr>
              <a:t>73</a:t>
            </a:fld>
            <a:endParaRPr sz="1000"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1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The content was overwhelming and participants were missing critical information.</a:t>
            </a:r>
            <a:endParaRPr sz="3900"/>
          </a:p>
        </p:txBody>
      </p:sp>
      <p:sp>
        <p:nvSpPr>
          <p:cNvPr id="807" name="Google Shape;807;p1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latin typeface="Public Sans Medium"/>
                <a:ea typeface="Public Sans Medium"/>
                <a:cs typeface="Public Sans Medium"/>
                <a:sym typeface="Public Sans Medium"/>
              </a:rPr>
              <a:t>74</a:t>
            </a:fld>
            <a:endParaRPr sz="1000"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18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3015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Char char="●"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Reduced text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Char char="●"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Used information chunking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Char char="●"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Used more visual elements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Char char="●"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Added jump links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Char char="●"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Rearranged test status position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813" name="Google Shape;813;p1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latin typeface="Public Sans"/>
                <a:ea typeface="Public Sans"/>
                <a:cs typeface="Public Sans"/>
                <a:sym typeface="Public Sans"/>
              </a:rPr>
              <a:t>75</a:t>
            </a:fld>
            <a:endParaRPr sz="1300"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15" name="Google Shape;815;p118" descr="Accessibility tests screenshot shows multiple sections in visual chunks, with each section distinguished from the others"/>
          <p:cNvPicPr preferRelativeResize="0"/>
          <p:nvPr/>
        </p:nvPicPr>
        <p:blipFill rotWithShape="1">
          <a:blip r:embed="rId3">
            <a:alphaModFix/>
          </a:blip>
          <a:srcRect t="-128" b="24531"/>
          <a:stretch/>
        </p:blipFill>
        <p:spPr>
          <a:xfrm>
            <a:off x="3887450" y="200"/>
            <a:ext cx="523492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119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 the page was tricky.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22" name="Google Shape;822;p119"/>
          <p:cNvSpPr txBox="1">
            <a:spLocks noGrp="1"/>
          </p:cNvSpPr>
          <p:nvPr>
            <p:ph type="body" idx="1"/>
          </p:nvPr>
        </p:nvSpPr>
        <p:spPr>
          <a:xfrm>
            <a:off x="668400" y="1966100"/>
            <a:ext cx="7807200" cy="29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‘[Component] accessibility tests’ covers the pages’ purpose well.</a:t>
            </a:r>
            <a:endParaRPr/>
          </a:p>
        </p:txBody>
      </p:sp>
      <p:sp>
        <p:nvSpPr>
          <p:cNvPr id="821" name="Google Shape;821;p1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120"/>
          <p:cNvSpPr txBox="1">
            <a:spLocks noGrp="1"/>
          </p:cNvSpPr>
          <p:nvPr>
            <p:ph type="title"/>
          </p:nvPr>
        </p:nvSpPr>
        <p:spPr>
          <a:xfrm>
            <a:off x="311700" y="163160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the horizon…</a:t>
            </a:r>
            <a:endParaRPr/>
          </a:p>
        </p:txBody>
      </p:sp>
      <p:sp>
        <p:nvSpPr>
          <p:cNvPr id="828" name="Google Shape;828;p120"/>
          <p:cNvSpPr txBox="1">
            <a:spLocks noGrp="1"/>
          </p:cNvSpPr>
          <p:nvPr>
            <p:ph type="body" idx="1"/>
          </p:nvPr>
        </p:nvSpPr>
        <p:spPr>
          <a:xfrm>
            <a:off x="668400" y="2235101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testing.</a:t>
            </a:r>
            <a:endParaRPr/>
          </a:p>
        </p:txBody>
      </p:sp>
      <p:sp>
        <p:nvSpPr>
          <p:cNvPr id="829" name="Google Shape;829;p1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12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work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Process as product</a:t>
            </a:r>
            <a:endParaRPr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835" name="Google Shape;835;p1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1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Our process is (part of)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our product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1" name="Google Shape;841;p1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3.8.0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Community contributions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278" name="Google Shape;278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1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What here is useful for you?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47" name="Google Shape;847;p1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Make accessibility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more accessible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3" name="Google Shape;853;p1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81</a:t>
            </a:fld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Make informed decisions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9" name="Google Shape;859;p1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Iterating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5" name="Google Shape;865;p1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83</a:t>
            </a:fld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Always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71" name="Google Shape;871;p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84</a:t>
            </a:fld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next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77" name="Google Shape;877;p1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29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883" name="Google Shape;883;p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86</a:t>
            </a:fld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0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month</a:t>
            </a:r>
            <a:endParaRPr/>
          </a:p>
        </p:txBody>
      </p:sp>
      <p:sp>
        <p:nvSpPr>
          <p:cNvPr id="889" name="Google Shape;889;p130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February: Component lifecycle</a:t>
            </a:r>
            <a:br>
              <a:rPr lang="en"/>
            </a:br>
            <a:endParaRPr/>
          </a:p>
        </p:txBody>
      </p:sp>
      <p:sp>
        <p:nvSpPr>
          <p:cNvPr id="890" name="Google Shape;890;p130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#uswds-public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github.com/uswds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1300"/>
              </a:spcAft>
              <a:buSzPts val="2800"/>
              <a:buChar char="●"/>
            </a:pPr>
            <a:r>
              <a:rPr lang="en"/>
              <a:t>designsystem.digital.gov</a:t>
            </a:r>
            <a:endParaRPr/>
          </a:p>
        </p:txBody>
      </p:sp>
      <p:sp>
        <p:nvSpPr>
          <p:cNvPr id="891" name="Google Shape;891;p1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87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2"/>
          <p:cNvSpPr txBox="1">
            <a:spLocks noGrp="1"/>
          </p:cNvSpPr>
          <p:nvPr>
            <p:ph type="title"/>
          </p:nvPr>
        </p:nvSpPr>
        <p:spPr>
          <a:xfrm>
            <a:off x="533157" y="445025"/>
            <a:ext cx="819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Key improvements in USWDS 3.8.0</a:t>
            </a:r>
            <a:endParaRPr sz="160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85" name="Google Shape;285;p52"/>
          <p:cNvSpPr txBox="1">
            <a:spLocks noGrp="1"/>
          </p:cNvSpPr>
          <p:nvPr>
            <p:ph type="body" idx="1"/>
          </p:nvPr>
        </p:nvSpPr>
        <p:spPr>
          <a:xfrm>
            <a:off x="83100" y="1273375"/>
            <a:ext cx="8415300" cy="31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Adding support for sticky headers in tables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Better text wrapping and alignment in button groups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Improved icon alignment in buttons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More control over headings included in in-page navigation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Adding contrast checking for disabled elements </a:t>
            </a:r>
            <a:endParaRPr sz="2400"/>
          </a:p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400"/>
              <a:t>Adding support for indeterminate checkboxes</a:t>
            </a:r>
            <a:endParaRPr sz="240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BA7215-1DF3-B8F5-58F8-828A2D405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39675" y="1309450"/>
            <a:ext cx="7858800" cy="3195515"/>
            <a:chOff x="639675" y="1309450"/>
            <a:chExt cx="7858800" cy="3195515"/>
          </a:xfrm>
        </p:grpSpPr>
        <p:grpSp>
          <p:nvGrpSpPr>
            <p:cNvPr id="286" name="Google Shape;286;p52"/>
            <p:cNvGrpSpPr/>
            <p:nvPr/>
          </p:nvGrpSpPr>
          <p:grpSpPr>
            <a:xfrm>
              <a:off x="639675" y="1309450"/>
              <a:ext cx="7858800" cy="2712344"/>
              <a:chOff x="639675" y="1309450"/>
              <a:chExt cx="7858800" cy="2712344"/>
            </a:xfrm>
          </p:grpSpPr>
          <p:grpSp>
            <p:nvGrpSpPr>
              <p:cNvPr id="287" name="Google Shape;287;p52"/>
              <p:cNvGrpSpPr/>
              <p:nvPr/>
            </p:nvGrpSpPr>
            <p:grpSpPr>
              <a:xfrm>
                <a:off x="639675" y="1309450"/>
                <a:ext cx="7858800" cy="1416445"/>
                <a:chOff x="639675" y="1766650"/>
                <a:chExt cx="7858800" cy="1416445"/>
              </a:xfrm>
            </p:grpSpPr>
            <p:cxnSp>
              <p:nvCxnSpPr>
                <p:cNvPr id="288" name="Google Shape;288;p52"/>
                <p:cNvCxnSpPr/>
                <p:nvPr/>
              </p:nvCxnSpPr>
              <p:spPr>
                <a:xfrm>
                  <a:off x="639675" y="1766650"/>
                  <a:ext cx="785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9" name="Google Shape;289;p52"/>
                <p:cNvCxnSpPr/>
                <p:nvPr/>
              </p:nvCxnSpPr>
              <p:spPr>
                <a:xfrm>
                  <a:off x="639675" y="2234989"/>
                  <a:ext cx="785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52"/>
                <p:cNvCxnSpPr/>
                <p:nvPr/>
              </p:nvCxnSpPr>
              <p:spPr>
                <a:xfrm>
                  <a:off x="639675" y="2697617"/>
                  <a:ext cx="785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1" name="Google Shape;291;p52"/>
                <p:cNvCxnSpPr/>
                <p:nvPr/>
              </p:nvCxnSpPr>
              <p:spPr>
                <a:xfrm>
                  <a:off x="639675" y="3183095"/>
                  <a:ext cx="785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92" name="Google Shape;292;p52"/>
              <p:cNvCxnSpPr/>
              <p:nvPr/>
            </p:nvCxnSpPr>
            <p:spPr>
              <a:xfrm>
                <a:off x="639675" y="3571494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3" name="Google Shape;293;p52"/>
              <p:cNvCxnSpPr/>
              <p:nvPr/>
            </p:nvCxnSpPr>
            <p:spPr>
              <a:xfrm>
                <a:off x="639675" y="4021794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94" name="Google Shape;294;p52"/>
            <p:cNvCxnSpPr/>
            <p:nvPr/>
          </p:nvCxnSpPr>
          <p:spPr>
            <a:xfrm>
              <a:off x="639675" y="4504965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4" name="Google Shape;284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EF5E25"/>
      </a:accent4>
      <a:accent5>
        <a:srgbClr val="0097A7"/>
      </a:accent5>
      <a:accent6>
        <a:srgbClr val="F1E5CD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1213</Words>
  <Application>Microsoft Office PowerPoint</Application>
  <PresentationFormat>On-screen Show (16:9)</PresentationFormat>
  <Paragraphs>360</Paragraphs>
  <Slides>87</Slides>
  <Notes>87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87</vt:i4>
      </vt:variant>
    </vt:vector>
  </HeadingPairs>
  <TitlesOfParts>
    <vt:vector size="98" baseType="lpstr">
      <vt:lpstr>Public Sans Thin</vt:lpstr>
      <vt:lpstr>IBM Plex Mono Medium</vt:lpstr>
      <vt:lpstr>Public Sans ExtraBold</vt:lpstr>
      <vt:lpstr>Public Sans Light</vt:lpstr>
      <vt:lpstr>Public Sans Medium</vt:lpstr>
      <vt:lpstr>Public Sans ExtraLight</vt:lpstr>
      <vt:lpstr>Public Sans</vt:lpstr>
      <vt:lpstr>IBM Plex Mono</vt:lpstr>
      <vt:lpstr>Arial</vt:lpstr>
      <vt:lpstr>USWDS</vt:lpstr>
      <vt:lpstr>USWDS</vt:lpstr>
      <vt:lpstr>USWDS Monthly Call</vt:lpstr>
      <vt:lpstr>Hi!</vt:lpstr>
      <vt:lpstr>Agenda</vt:lpstr>
      <vt:lpstr>Site launches</vt:lpstr>
      <vt:lpstr>Millennium Challenge Corporation</vt:lpstr>
      <vt:lpstr>Great work!</vt:lpstr>
      <vt:lpstr>Product updates</vt:lpstr>
      <vt:lpstr>USWDS 3.8.0 Community contributions</vt:lpstr>
      <vt:lpstr>Key improvements in USWDS 3.8.0</vt:lpstr>
      <vt:lpstr>USWDS 3.8.0 Coming in January</vt:lpstr>
      <vt:lpstr>Quarterly roadmap update</vt:lpstr>
      <vt:lpstr>Roadmap update: Web components</vt:lpstr>
      <vt:lpstr>Roadmap update: JSON tokens</vt:lpstr>
      <vt:lpstr>Roadmap update: Component lifecycle</vt:lpstr>
      <vt:lpstr>Roadmap update: Operationalizing usability research</vt:lpstr>
      <vt:lpstr>Roadmap update: Website content audit</vt:lpstr>
      <vt:lpstr>Roadmap update: Top tasks</vt:lpstr>
      <vt:lpstr>Roadmap update: Disabled states research update</vt:lpstr>
      <vt:lpstr>Roadmap update: Critical checklists</vt:lpstr>
      <vt:lpstr>Roadmap overview → GitHub github.com/orgs/uswds/projects/8/views/31</vt:lpstr>
      <vt:lpstr>Launching accessibility tests Making accessibility  more accessible</vt:lpstr>
      <vt:lpstr>Launched project in June 2023</vt:lpstr>
      <vt:lpstr>Project goals:  Transparency</vt:lpstr>
      <vt:lpstr>Project goals:  Simplicity and clarity</vt:lpstr>
      <vt:lpstr>Project goals:  Empowering participation</vt:lpstr>
      <vt:lpstr>It’s taken some time…</vt:lpstr>
      <vt:lpstr>But this is important</vt:lpstr>
      <vt:lpstr>Critical Checklists</vt:lpstr>
      <vt:lpstr>Critical Checklists Accessibility tests</vt:lpstr>
      <vt:lpstr>Accordion component page</vt:lpstr>
      <vt:lpstr>Accessibility guidance callout</vt:lpstr>
      <vt:lpstr>Accordion accessibility tests</vt:lpstr>
      <vt:lpstr>Introduction</vt:lpstr>
      <vt:lpstr>Accessibility tests</vt:lpstr>
      <vt:lpstr>Passing with exceptions</vt:lpstr>
      <vt:lpstr>Calls to action</vt:lpstr>
      <vt:lpstr>What we’ve published</vt:lpstr>
      <vt:lpstr>What comes next</vt:lpstr>
      <vt:lpstr>Schedule</vt:lpstr>
      <vt:lpstr>Checking back in on goals: Making accessibility  more accessible</vt:lpstr>
      <vt:lpstr>Checking back in on goals: A baseline for change</vt:lpstr>
      <vt:lpstr>Checking back in on goals: Scaling expertise</vt:lpstr>
      <vt:lpstr>Amy Cole she/her</vt:lpstr>
      <vt:lpstr>Jacline Contrino she/her</vt:lpstr>
      <vt:lpstr>Anne Petersen they/them</vt:lpstr>
      <vt:lpstr>Accessibility Understanding what to test</vt:lpstr>
      <vt:lpstr>So with these goals in mind…</vt:lpstr>
      <vt:lpstr>What are success criteria? What are we measuring against?</vt:lpstr>
      <vt:lpstr>We’re checking them in isolation</vt:lpstr>
      <vt:lpstr>Determining relevant WCAG success criteria</vt:lpstr>
      <vt:lpstr>How we sequenced our components</vt:lpstr>
      <vt:lpstr>How we checked our components</vt:lpstr>
      <vt:lpstr>How we wrote our test prompts  “When you [blank] , it [blanks] .”</vt:lpstr>
      <vt:lpstr>Rechecking our work</vt:lpstr>
      <vt:lpstr>How we’ll keep this going</vt:lpstr>
      <vt:lpstr>What if we find an issue?</vt:lpstr>
      <vt:lpstr>How to use these tests</vt:lpstr>
      <vt:lpstr>How to participate</vt:lpstr>
      <vt:lpstr>Usability research Applying what we learned</vt:lpstr>
      <vt:lpstr>Iterative testing</vt:lpstr>
      <vt:lpstr>Goal</vt:lpstr>
      <vt:lpstr>Participants</vt:lpstr>
      <vt:lpstr>Method</vt:lpstr>
      <vt:lpstr>What did we learn and how did it affect our design of the page?</vt:lpstr>
      <vt:lpstr>Overall, people reacted positively to the page.</vt:lpstr>
      <vt:lpstr>It’s easy to find.</vt:lpstr>
      <vt:lpstr>Using the checklist to do manual testing was easy.</vt:lpstr>
      <vt:lpstr>What could be improved?</vt:lpstr>
      <vt:lpstr>So, is it compliant or not?</vt:lpstr>
      <vt:lpstr>The purpose of the page was muddy.</vt:lpstr>
      <vt:lpstr>The presentation of the checks may have contributed to the confusion.</vt:lpstr>
      <vt:lpstr>We made them look more interactive to make it clearer that although we tested them, you should test them, too.</vt:lpstr>
      <vt:lpstr>The page was intimidating at first and seemed only for accessibility experts.</vt:lpstr>
      <vt:lpstr>The content was overwhelming and participants were missing critical information.</vt:lpstr>
      <vt:lpstr>Reduced text Used information chunking Used more visual elements Added jump links Rearranged test status position</vt:lpstr>
      <vt:lpstr>Naming the page was tricky.</vt:lpstr>
      <vt:lpstr>On the horizon…</vt:lpstr>
      <vt:lpstr>The work Process as product</vt:lpstr>
      <vt:lpstr>Our process is (part of)  our product</vt:lpstr>
      <vt:lpstr>What here is useful for you?</vt:lpstr>
      <vt:lpstr>Make accessibility  more accessible</vt:lpstr>
      <vt:lpstr>Make informed decisions</vt:lpstr>
      <vt:lpstr>Iterating</vt:lpstr>
      <vt:lpstr>Always</vt:lpstr>
      <vt:lpstr>The next</vt:lpstr>
      <vt:lpstr>Q&amp;A</vt:lpstr>
      <vt:lpstr>Next month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modified xsi:type="dcterms:W3CDTF">2024-01-18T15:53:00Z</dcterms:modified>
  <cp:category/>
</cp:coreProperties>
</file>